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58" r:id="rId3"/>
    <p:sldId id="260" r:id="rId4"/>
    <p:sldId id="257" r:id="rId5"/>
    <p:sldId id="274" r:id="rId6"/>
    <p:sldId id="261" r:id="rId7"/>
    <p:sldId id="263" r:id="rId8"/>
    <p:sldId id="265" r:id="rId9"/>
    <p:sldId id="266" r:id="rId10"/>
    <p:sldId id="269" r:id="rId11"/>
    <p:sldId id="267" r:id="rId12"/>
    <p:sldId id="273" r:id="rId13"/>
    <p:sldId id="262" r:id="rId14"/>
    <p:sldId id="272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365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860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4B214C-6D5F-426B-B474-73B10557601F}" type="datetimeFigureOut">
              <a:rPr lang="ru-RU" smtClean="0"/>
              <a:pPr/>
              <a:t>21.01.2024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4D4226-BAA0-43E5-817C-2D2E96890F9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6934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D4226-BAA0-43E5-817C-2D2E96890F9C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21.01.2024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21.01.2024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0" y="5357826"/>
            <a:ext cx="457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u="sng" dirty="0" smtClean="0"/>
              <a:t>      </a:t>
            </a:r>
            <a:endParaRPr lang="ru-RU" sz="3200" dirty="0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467544" y="0"/>
            <a:ext cx="8278936" cy="21328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u="sng" dirty="0" smtClean="0">
                <a:solidFill>
                  <a:schemeClr val="bg1"/>
                </a:solidFill>
              </a:rPr>
              <a:t/>
            </a:r>
            <a:br>
              <a:rPr lang="ru-RU" sz="3100" u="sng" dirty="0" smtClean="0">
                <a:solidFill>
                  <a:schemeClr val="bg1"/>
                </a:solidFill>
              </a:rPr>
            </a:br>
            <a:r>
              <a:rPr lang="ru-RU" sz="3100" u="sng" dirty="0" smtClean="0">
                <a:solidFill>
                  <a:schemeClr val="bg1"/>
                </a:solidFill>
              </a:rPr>
              <a:t/>
            </a:r>
            <a:br>
              <a:rPr lang="ru-RU" sz="3100" u="sng" dirty="0" smtClean="0">
                <a:solidFill>
                  <a:schemeClr val="bg1"/>
                </a:solidFill>
              </a:rPr>
            </a:br>
            <a:r>
              <a:rPr lang="ru-RU" sz="3100" u="sng" dirty="0" smtClean="0">
                <a:solidFill>
                  <a:schemeClr val="bg1"/>
                </a:solidFill>
              </a:rPr>
              <a:t/>
            </a:r>
            <a:br>
              <a:rPr lang="ru-RU" sz="3100" u="sng" dirty="0" smtClean="0">
                <a:solidFill>
                  <a:schemeClr val="bg1"/>
                </a:solidFill>
              </a:rPr>
            </a:br>
            <a:r>
              <a:rPr lang="ru-RU" sz="3100" u="sng" dirty="0" smtClean="0">
                <a:solidFill>
                  <a:schemeClr val="bg1"/>
                </a:solidFill>
              </a:rPr>
              <a:t/>
            </a:r>
            <a:br>
              <a:rPr lang="ru-RU" sz="3100" u="sng" dirty="0" smtClean="0">
                <a:solidFill>
                  <a:schemeClr val="bg1"/>
                </a:solidFill>
              </a:rPr>
            </a:br>
            <a:r>
              <a:rPr lang="ru-RU" sz="3100" u="sng" dirty="0" smtClean="0">
                <a:solidFill>
                  <a:schemeClr val="bg1"/>
                </a:solidFill>
              </a:rPr>
              <a:t/>
            </a:r>
            <a:br>
              <a:rPr lang="ru-RU" sz="3100" u="sng" dirty="0" smtClean="0">
                <a:solidFill>
                  <a:schemeClr val="bg1"/>
                </a:solidFill>
              </a:rPr>
            </a:br>
            <a:r>
              <a:rPr lang="ru-RU" sz="3100" u="sng" dirty="0" smtClean="0">
                <a:solidFill>
                  <a:schemeClr val="bg1"/>
                </a:solidFill>
              </a:rPr>
              <a:t/>
            </a:r>
            <a:br>
              <a:rPr lang="ru-RU" sz="3100" u="sng" dirty="0" smtClean="0">
                <a:solidFill>
                  <a:schemeClr val="bg1"/>
                </a:solidFill>
              </a:rPr>
            </a:br>
            <a:r>
              <a:rPr lang="ru-RU" sz="3100" u="sng" dirty="0" smtClean="0">
                <a:solidFill>
                  <a:schemeClr val="bg1"/>
                </a:solidFill>
              </a:rPr>
              <a:t/>
            </a:r>
            <a:br>
              <a:rPr lang="ru-RU" sz="3100" u="sng" dirty="0" smtClean="0">
                <a:solidFill>
                  <a:schemeClr val="bg1"/>
                </a:solidFill>
              </a:rPr>
            </a:br>
            <a:r>
              <a:rPr lang="ru-RU" sz="3100" u="sng" dirty="0" smtClean="0">
                <a:solidFill>
                  <a:schemeClr val="bg1"/>
                </a:solidFill>
              </a:rPr>
              <a:t/>
            </a:r>
            <a:br>
              <a:rPr lang="ru-RU" sz="3100" u="sng" dirty="0" smtClean="0">
                <a:solidFill>
                  <a:schemeClr val="bg1"/>
                </a:solidFill>
              </a:rPr>
            </a:br>
            <a:r>
              <a:rPr lang="ru-RU" sz="3100" u="sng" dirty="0" smtClean="0">
                <a:solidFill>
                  <a:schemeClr val="bg1"/>
                </a:solidFill>
              </a:rPr>
              <a:t/>
            </a:r>
            <a:br>
              <a:rPr lang="ru-RU" sz="3100" u="sng" dirty="0" smtClean="0">
                <a:solidFill>
                  <a:schemeClr val="bg1"/>
                </a:solidFill>
              </a:rPr>
            </a:br>
            <a:r>
              <a:rPr lang="ru-RU" sz="3100" u="sng" dirty="0" smtClean="0">
                <a:solidFill>
                  <a:schemeClr val="bg1"/>
                </a:solidFill>
              </a:rPr>
              <a:t/>
            </a:r>
            <a:br>
              <a:rPr lang="ru-RU" sz="3100" u="sng" dirty="0" smtClean="0">
                <a:solidFill>
                  <a:schemeClr val="bg1"/>
                </a:solidFill>
              </a:rPr>
            </a:br>
            <a:r>
              <a:rPr lang="ru-RU" sz="3100" u="sng" dirty="0" smtClean="0">
                <a:solidFill>
                  <a:schemeClr val="bg1"/>
                </a:solidFill>
              </a:rPr>
              <a:t/>
            </a:r>
            <a:br>
              <a:rPr lang="ru-RU" sz="3100" u="sng" dirty="0" smtClean="0">
                <a:solidFill>
                  <a:schemeClr val="bg1"/>
                </a:solidFill>
              </a:rPr>
            </a:br>
            <a:r>
              <a:rPr lang="ru-RU" sz="3100" u="sng" dirty="0" smtClean="0">
                <a:solidFill>
                  <a:schemeClr val="bg1"/>
                </a:solidFill>
              </a:rPr>
              <a:t/>
            </a:r>
            <a:br>
              <a:rPr lang="ru-RU" sz="3100" u="sng" dirty="0" smtClean="0">
                <a:solidFill>
                  <a:schemeClr val="bg1"/>
                </a:solidFill>
              </a:rPr>
            </a:br>
            <a:r>
              <a:rPr lang="ru-RU" sz="3100" u="sng" dirty="0" smtClean="0">
                <a:solidFill>
                  <a:schemeClr val="bg1"/>
                </a:solidFill>
              </a:rPr>
              <a:t/>
            </a:r>
            <a:br>
              <a:rPr lang="ru-RU" sz="3100" u="sng" dirty="0" smtClean="0">
                <a:solidFill>
                  <a:schemeClr val="bg1"/>
                </a:solidFill>
              </a:rPr>
            </a:br>
            <a:r>
              <a:rPr lang="ru-RU" sz="3100" u="sng" dirty="0" smtClean="0">
                <a:solidFill>
                  <a:schemeClr val="bg1"/>
                </a:solidFill>
              </a:rPr>
              <a:t/>
            </a:r>
            <a:br>
              <a:rPr lang="ru-RU" sz="3100" u="sng" dirty="0" smtClean="0">
                <a:solidFill>
                  <a:schemeClr val="bg1"/>
                </a:solidFill>
              </a:rPr>
            </a:br>
            <a:r>
              <a:rPr lang="ru-RU" sz="3100" u="sng" dirty="0" smtClean="0">
                <a:solidFill>
                  <a:schemeClr val="bg1"/>
                </a:solidFill>
              </a:rPr>
              <a:t/>
            </a:r>
            <a:br>
              <a:rPr lang="ru-RU" sz="3100" u="sng" dirty="0" smtClean="0">
                <a:solidFill>
                  <a:schemeClr val="bg1"/>
                </a:solidFill>
              </a:rPr>
            </a:br>
            <a:r>
              <a:rPr lang="ru-RU" sz="3100" u="sng" dirty="0" smtClean="0">
                <a:solidFill>
                  <a:schemeClr val="bg1"/>
                </a:solidFill>
              </a:rPr>
              <a:t/>
            </a:r>
            <a:br>
              <a:rPr lang="ru-RU" sz="3100" u="sng" dirty="0" smtClean="0">
                <a:solidFill>
                  <a:schemeClr val="bg1"/>
                </a:solidFill>
              </a:rPr>
            </a:br>
            <a:r>
              <a:rPr lang="ru-RU" sz="2400" dirty="0" smtClean="0"/>
              <a:t>Муниципальное автономное дошкольное образовательное учреждение детский сад «Солнышко» с. Юмагузино муниципального района </a:t>
            </a:r>
            <a:r>
              <a:rPr lang="ru-RU" sz="2400" dirty="0" err="1" smtClean="0"/>
              <a:t>Кугарчинский</a:t>
            </a:r>
            <a:r>
              <a:rPr lang="ru-RU" sz="2400" dirty="0" smtClean="0"/>
              <a:t> район Республики Башкортостан</a:t>
            </a:r>
            <a:br>
              <a:rPr lang="ru-RU" sz="2400" dirty="0" smtClean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00694" y="4149080"/>
            <a:ext cx="3355274" cy="193899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Подготовила: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 высшей квалификационной категории Юлдашева </a:t>
            </a:r>
            <a:r>
              <a:rPr lang="ru-RU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Зимфира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Санировна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группы «Буратино»</a:t>
            </a:r>
            <a:endParaRPr lang="ru-RU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5736" y="594928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с.Юмагузино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2023-2024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1285860"/>
            <a:ext cx="85725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Проектная </a:t>
            </a:r>
            <a:r>
              <a:rPr lang="ru-RU" sz="3200" b="1" dirty="0" smtClean="0"/>
              <a:t>деятельность</a:t>
            </a:r>
          </a:p>
          <a:p>
            <a:pPr algn="ctr"/>
            <a:r>
              <a:rPr lang="ru-RU" sz="3200" b="1" dirty="0" smtClean="0"/>
              <a:t>«Чудесница вода» для </a:t>
            </a:r>
            <a:r>
              <a:rPr lang="ru-RU" sz="3200" b="1" dirty="0" smtClean="0"/>
              <a:t>детей подготовительной группы </a:t>
            </a:r>
            <a:endParaRPr lang="ru-RU" sz="3200" b="1" dirty="0" smtClean="0"/>
          </a:p>
          <a:p>
            <a:pPr algn="ctr"/>
            <a:r>
              <a:rPr lang="ru-RU" sz="2400" b="1" dirty="0" smtClean="0"/>
              <a:t>Экспериментирование </a:t>
            </a:r>
            <a:r>
              <a:rPr lang="ru-RU" sz="2400" b="1" dirty="0" smtClean="0"/>
              <a:t>с водой</a:t>
            </a:r>
            <a:endParaRPr lang="ru-RU" sz="2400" dirty="0"/>
          </a:p>
        </p:txBody>
      </p:sp>
      <p:pic>
        <p:nvPicPr>
          <p:cNvPr id="4098" name="Picture 2" descr="C:\Users\Admin\Downloads\IMG_20231214_1515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429000"/>
            <a:ext cx="3286148" cy="24646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82296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+mn-lt"/>
              </a:rPr>
              <a:t>Знакомимся  со свойствами воды</a:t>
            </a:r>
            <a:endParaRPr lang="ru-RU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2050" name="Picture 2" descr="C:\Users\Admin\Downloads\IMG_20231214_1519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71612"/>
            <a:ext cx="3143272" cy="23574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Admin\Downloads\IMG_20231214_1515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4179099"/>
            <a:ext cx="3320959" cy="24907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C:\Users\Admin\Downloads\IMG_20231214_1517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1714488"/>
            <a:ext cx="3643338" cy="48577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81607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Беседа с детьми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 «Кому нужна вода?»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6-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551708">
            <a:off x="301688" y="4467375"/>
            <a:ext cx="2428860" cy="182294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Admin\Downloads\IMG-20220213-WA01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59641">
            <a:off x="5421931" y="1690185"/>
            <a:ext cx="3462963" cy="19565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 descr="C:\Users\Admin\Downloads\IMG-20220213-WA00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62232">
            <a:off x="202589" y="1628069"/>
            <a:ext cx="2701117" cy="21431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C:\Users\Admin\Downloads\IMG-20220213-WA009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1571612"/>
            <a:ext cx="2000264" cy="28279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5" name="Picture 7" descr="C:\Users\Admin\Downloads\IMG-20220213-WA01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4644451"/>
            <a:ext cx="2214578" cy="207069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C:\Users\Admin\Downloads\IMG_20220214_17225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13067">
            <a:off x="5892283" y="4187465"/>
            <a:ext cx="2952738" cy="22145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29483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640960" cy="135902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+mn-lt"/>
              </a:rPr>
              <a:t>Художественное творчество</a:t>
            </a:r>
            <a:br>
              <a:rPr lang="ru-RU" sz="4800" b="1" dirty="0" smtClean="0">
                <a:solidFill>
                  <a:srgbClr val="7030A0"/>
                </a:solidFill>
                <a:latin typeface="+mn-lt"/>
              </a:rPr>
            </a:br>
            <a:endParaRPr lang="ru-RU" sz="48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8064" y="1772816"/>
            <a:ext cx="33843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</a:rPr>
              <a:t> с  детьми</a:t>
            </a:r>
            <a:endParaRPr lang="ru-RU" sz="4400" b="1" dirty="0"/>
          </a:p>
        </p:txBody>
      </p:sp>
      <p:pic>
        <p:nvPicPr>
          <p:cNvPr id="2050" name="Picture 2" descr="C:\Users\Admin\Downloads\IMG_20220214_170602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7000892" y="2714620"/>
            <a:ext cx="1857388" cy="1719804"/>
          </a:xfrm>
          <a:prstGeom prst="round2DiagRect">
            <a:avLst>
              <a:gd name="adj1" fmla="val 0"/>
              <a:gd name="adj2" fmla="val 20648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 descr="C:\Users\Admin\Pictures\IMG_15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714620"/>
            <a:ext cx="1810524" cy="1714512"/>
          </a:xfrm>
          <a:prstGeom prst="round2DiagRect">
            <a:avLst>
              <a:gd name="adj1" fmla="val 0"/>
              <a:gd name="adj2" fmla="val 23819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1" descr="C:\Users\Admin\Pictures\zhelezovskaja-kira-5-let-g-bijs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357694"/>
            <a:ext cx="3812191" cy="22439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3" descr="C:\Users\Admin\Pictures\IMG_16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4786322"/>
            <a:ext cx="1857388" cy="15359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2" descr="C:\Users\Admin\Downloads\IMG_20220214_170148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4786322"/>
            <a:ext cx="1905012" cy="1571636"/>
          </a:xfrm>
          <a:prstGeom prst="round2DiagRect">
            <a:avLst>
              <a:gd name="adj1" fmla="val 0"/>
              <a:gd name="adj2" fmla="val 17511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Admin\Downloads\IMG_20220214_171222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>
            <a:off x="1519349" y="1052363"/>
            <a:ext cx="2033337" cy="37862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+mn-lt"/>
              </a:rPr>
              <a:t>Третий этап- Заключительный         </a:t>
            </a:r>
            <a:r>
              <a:rPr lang="ru-RU" sz="3600" b="1" dirty="0" smtClean="0">
                <a:solidFill>
                  <a:srgbClr val="002060"/>
                </a:solidFill>
              </a:rPr>
              <a:t>Презентация продуктов проекта</a:t>
            </a:r>
            <a:endParaRPr lang="ru-RU" sz="36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076" name="Picture 4" descr="C:\Users\Люба\Desktop\img_user_file_5923290c781ea_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929198"/>
            <a:ext cx="2381267" cy="17859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0" y="2071679"/>
            <a:ext cx="4824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Папка-передвижка</a:t>
            </a:r>
            <a:r>
              <a:rPr lang="ru-RU" sz="2400" dirty="0" smtClean="0">
                <a:solidFill>
                  <a:srgbClr val="7030A0"/>
                </a:solidFill>
              </a:rPr>
              <a:t>                </a:t>
            </a:r>
            <a:r>
              <a:rPr lang="ru-RU" sz="2400" b="1" dirty="0" smtClean="0">
                <a:solidFill>
                  <a:srgbClr val="7030A0"/>
                </a:solidFill>
              </a:rPr>
              <a:t>«Стихи и загадки о воде»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16" name="Picture 2" descr="C:\Users\Люба\Desktop\img_user_file_5923290c781ea_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3571876"/>
            <a:ext cx="2471000" cy="18532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3" descr="C:\Users\Люба\Desktop\img_user_file_5923290c781ea_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928934"/>
            <a:ext cx="2286016" cy="17145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Прямоугольник 17"/>
          <p:cNvSpPr/>
          <p:nvPr/>
        </p:nvSpPr>
        <p:spPr>
          <a:xfrm>
            <a:off x="4283968" y="170080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SzPct val="100000"/>
            </a:pPr>
            <a:r>
              <a:rPr lang="ru-RU" sz="2000" b="1" dirty="0" smtClean="0">
                <a:solidFill>
                  <a:srgbClr val="7030A0"/>
                </a:solidFill>
              </a:rPr>
              <a:t>Выставка детских рисунков            на тему «Вода-волшебница!»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2500306"/>
            <a:ext cx="3571900" cy="39088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94182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964488" cy="194421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+mn-lt"/>
              </a:rPr>
              <a:t>                         Стенгазеты  на тему :</a:t>
            </a:r>
            <a:br>
              <a:rPr lang="ru-RU" sz="2800" b="1" dirty="0" smtClean="0">
                <a:solidFill>
                  <a:srgbClr val="7030A0"/>
                </a:solidFill>
                <a:latin typeface="+mn-lt"/>
              </a:rPr>
            </a:br>
            <a:r>
              <a:rPr lang="ru-RU" sz="2800" b="1" dirty="0" smtClean="0">
                <a:solidFill>
                  <a:srgbClr val="7030A0"/>
                </a:solidFill>
                <a:latin typeface="+mn-lt"/>
              </a:rPr>
              <a:t> «Кому нужна вода</a:t>
            </a:r>
            <a:r>
              <a:rPr lang="en-US" sz="2800" b="1" dirty="0" smtClean="0">
                <a:solidFill>
                  <a:srgbClr val="7030A0"/>
                </a:solidFill>
                <a:latin typeface="+mn-lt"/>
              </a:rPr>
              <a:t>?</a:t>
            </a:r>
            <a:r>
              <a:rPr lang="ru-RU" sz="2800" b="1" dirty="0" smtClean="0">
                <a:solidFill>
                  <a:srgbClr val="7030A0"/>
                </a:solidFill>
                <a:latin typeface="+mn-lt"/>
              </a:rPr>
              <a:t>», «Вода-это жизнь!»  и оформление  игровой зоны «Дождик кап-кап!!!»</a:t>
            </a:r>
            <a:br>
              <a:rPr lang="ru-RU" sz="2800" b="1" dirty="0" smtClean="0">
                <a:solidFill>
                  <a:srgbClr val="7030A0"/>
                </a:solidFill>
                <a:latin typeface="+mn-lt"/>
              </a:rPr>
            </a:br>
            <a:r>
              <a:rPr lang="ru-RU" sz="2800" b="1" dirty="0" smtClean="0">
                <a:solidFill>
                  <a:srgbClr val="7030A0"/>
                </a:solidFill>
                <a:latin typeface="+mn-lt"/>
              </a:rPr>
              <a:t>                                           с участием родителей</a:t>
            </a:r>
            <a:endParaRPr lang="ru-RU" sz="2800" b="1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5" name="Рисунок 4" descr="detsad-291801-14593368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3" y="3143248"/>
            <a:ext cx="3143272" cy="24765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dd71e774e048ba91b881c115844337cb.jp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071678"/>
            <a:ext cx="2857520" cy="22510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5" name="Picture 1" descr="C:\Users\Admin\Downloads\IMG_20211020_1500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4143380"/>
            <a:ext cx="3262202" cy="24466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93988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229600" cy="85270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+mn-lt"/>
              </a:rPr>
              <a:t>Рефлексия</a:t>
            </a:r>
            <a:endParaRPr lang="ru-RU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4932040" cy="51125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Сформировали знания и целостные представления  о свойствах воды, развивали речь с детьми- способом заучивания стихотворений.</a:t>
            </a:r>
            <a:endParaRPr lang="ru-RU" sz="2800" b="1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Повысилась заинтересованность детей в бережном отношении к объектам живой природы (Воды).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Admin\Downloads\IMG_20220214_1245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428736"/>
            <a:ext cx="3750235" cy="43576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45215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124744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2060"/>
              </a:buClr>
            </a:pPr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</a:rPr>
              <a:t>С</a:t>
            </a:r>
            <a:r>
              <a:rPr lang="ru-RU" sz="5400" b="1" dirty="0" smtClean="0">
                <a:solidFill>
                  <a:srgbClr val="002060"/>
                </a:solidFill>
              </a:rPr>
              <a:t>п</a:t>
            </a:r>
            <a:r>
              <a:rPr lang="ru-RU" sz="5400" b="1" dirty="0" smtClean="0">
                <a:solidFill>
                  <a:srgbClr val="FF0000"/>
                </a:solidFill>
              </a:rPr>
              <a:t>а</a:t>
            </a:r>
            <a:r>
              <a:rPr lang="ru-RU" sz="5400" b="1" dirty="0" smtClean="0">
                <a:solidFill>
                  <a:srgbClr val="002060"/>
                </a:solidFill>
              </a:rPr>
              <a:t>с</a:t>
            </a: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</a:rPr>
              <a:t>и</a:t>
            </a:r>
            <a:r>
              <a:rPr lang="ru-RU" sz="5400" b="1" dirty="0" smtClean="0">
                <a:solidFill>
                  <a:srgbClr val="002060"/>
                </a:solidFill>
              </a:rPr>
              <a:t>б</a:t>
            </a:r>
            <a:r>
              <a:rPr lang="ru-RU" sz="5400" b="1" dirty="0" smtClean="0">
                <a:solidFill>
                  <a:srgbClr val="FFC000"/>
                </a:solidFill>
              </a:rPr>
              <a:t>о</a:t>
            </a:r>
            <a:r>
              <a:rPr lang="ru-RU" sz="5400" b="1" dirty="0" smtClean="0">
                <a:solidFill>
                  <a:srgbClr val="002060"/>
                </a:solidFill>
              </a:rPr>
              <a:t> з</a:t>
            </a:r>
            <a:r>
              <a:rPr lang="ru-RU" sz="5400" b="1" dirty="0" smtClean="0">
                <a:solidFill>
                  <a:srgbClr val="EE365D"/>
                </a:solidFill>
              </a:rPr>
              <a:t>а</a:t>
            </a:r>
            <a:r>
              <a:rPr lang="ru-RU" sz="5400" b="1" dirty="0" smtClean="0">
                <a:solidFill>
                  <a:srgbClr val="002060"/>
                </a:solidFill>
              </a:rPr>
              <a:t> в</a:t>
            </a: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</a:rPr>
              <a:t>н</a:t>
            </a:r>
            <a:r>
              <a:rPr lang="ru-RU" sz="5400" b="1" dirty="0" smtClean="0">
                <a:solidFill>
                  <a:srgbClr val="FF0000"/>
                </a:solidFill>
              </a:rPr>
              <a:t>и</a:t>
            </a:r>
            <a:r>
              <a:rPr lang="ru-RU" sz="5400" b="1" dirty="0" smtClean="0">
                <a:solidFill>
                  <a:srgbClr val="002060"/>
                </a:solidFill>
              </a:rPr>
              <a:t>м</a:t>
            </a:r>
            <a:r>
              <a:rPr lang="ru-RU" sz="5400" b="1" dirty="0" smtClean="0">
                <a:solidFill>
                  <a:srgbClr val="FFC000"/>
                </a:solidFill>
              </a:rPr>
              <a:t>а</a:t>
            </a:r>
            <a:r>
              <a:rPr lang="ru-RU" sz="5400" b="1" dirty="0" smtClean="0">
                <a:solidFill>
                  <a:srgbClr val="002060"/>
                </a:solidFill>
              </a:rPr>
              <a:t>н</a:t>
            </a:r>
            <a:r>
              <a:rPr lang="ru-RU" sz="5400" b="1" dirty="0" smtClean="0">
                <a:solidFill>
                  <a:srgbClr val="00B050"/>
                </a:solidFill>
              </a:rPr>
              <a:t>и</a:t>
            </a:r>
            <a:r>
              <a:rPr lang="ru-RU" sz="5400" b="1" dirty="0" smtClean="0">
                <a:solidFill>
                  <a:srgbClr val="002060"/>
                </a:solidFill>
              </a:rPr>
              <a:t>е!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071678"/>
            <a:ext cx="6072230" cy="45389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072594" cy="764134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Актуальность</a:t>
            </a:r>
            <a:endParaRPr lang="ru-RU" sz="5400" b="1" dirty="0">
              <a:solidFill>
                <a:srgbClr val="002060"/>
              </a:solidFill>
              <a:latin typeface="+mn-lt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96752"/>
            <a:ext cx="5544616" cy="5289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4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</a:rPr>
              <a:t> Дети знают  только то, с чем сталкиваются в обычной жизни, в быту. </a:t>
            </a:r>
          </a:p>
          <a:p>
            <a:pPr>
              <a:lnSpc>
                <a:spcPct val="134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</a:rPr>
              <a:t>А хотелось бы, чтобы дети знали намного больше, чем элементарные вещи. Необходимо дать наиболее глубокие знания детям о воде, о ее свойствах, качествах, о значении воды в жизни человека и природы.</a:t>
            </a:r>
          </a:p>
          <a:p>
            <a:pPr>
              <a:lnSpc>
                <a:spcPct val="134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</a:rPr>
              <a:t> Лучше всего сделать это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через опытно-экспериментальную деятельность детей. Считаю, что тема проекта актуальна, своевременна, она позволит расширить кругозор, развить самостоятельность, стремление к познанию нового, интересного в окружающем мире.</a:t>
            </a: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Admin\Downloads\IMG_20231214_1516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1000108"/>
            <a:ext cx="2143140" cy="285751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C:\Users\Admin\Downloads\IMG_20231214_1519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4214818"/>
            <a:ext cx="3071834" cy="23038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84559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6624736" cy="9292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67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7030A0"/>
                </a:solidFill>
                <a:latin typeface="+mn-lt"/>
              </a:rPr>
              <a:t>Паспорт проекта</a:t>
            </a:r>
            <a:endParaRPr lang="ru-RU" sz="67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147248" cy="5112568"/>
          </a:xfrm>
        </p:spPr>
        <p:txBody>
          <a:bodyPr>
            <a:normAutofit fontScale="25000" lnSpcReduction="20000"/>
          </a:bodyPr>
          <a:lstStyle/>
          <a:p>
            <a:pPr>
              <a:buClr>
                <a:srgbClr val="002060"/>
              </a:buClr>
            </a:pPr>
            <a:endParaRPr lang="ru-RU" b="1" dirty="0" smtClean="0"/>
          </a:p>
          <a:p>
            <a:pPr>
              <a:lnSpc>
                <a:spcPct val="120000"/>
              </a:lnSpc>
              <a:buNone/>
            </a:pPr>
            <a:r>
              <a:rPr lang="ru-RU" sz="12800" b="1" u="sng" dirty="0" smtClean="0">
                <a:solidFill>
                  <a:srgbClr val="002060"/>
                </a:solidFill>
                <a:cs typeface="Arial" pitchFamily="34" charset="0"/>
              </a:rPr>
              <a:t>Цель проекта</a:t>
            </a:r>
            <a:r>
              <a:rPr lang="ru-RU" sz="128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20000"/>
              </a:lnSpc>
              <a:buNone/>
            </a:pPr>
            <a:r>
              <a:rPr lang="ru-RU" sz="9600" b="1" dirty="0" smtClean="0">
                <a:solidFill>
                  <a:srgbClr val="002060"/>
                </a:solidFill>
              </a:rPr>
              <a:t>Развивать познавательный интерес детей среднего дошкольного возраста в процессе опытно – экспериментальной деятельности.</a:t>
            </a:r>
          </a:p>
          <a:p>
            <a:pPr>
              <a:buClr>
                <a:srgbClr val="002060"/>
              </a:buClr>
              <a:buNone/>
            </a:pPr>
            <a:endParaRPr lang="ru-RU" sz="6400" b="1" dirty="0" smtClean="0">
              <a:solidFill>
                <a:srgbClr val="002060"/>
              </a:solidFill>
            </a:endParaRPr>
          </a:p>
          <a:p>
            <a:pPr>
              <a:buClr>
                <a:srgbClr val="002060"/>
              </a:buClr>
              <a:buNone/>
            </a:pPr>
            <a:r>
              <a:rPr lang="ru-RU" sz="11200" b="1" u="sng" dirty="0" smtClean="0">
                <a:solidFill>
                  <a:srgbClr val="002060"/>
                </a:solidFill>
              </a:rPr>
              <a:t>Задачи проекта:</a:t>
            </a:r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endParaRPr lang="ru-RU" sz="2800" b="1" dirty="0" smtClean="0"/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5000" b="1" dirty="0" smtClean="0"/>
              <a:t> </a:t>
            </a:r>
            <a:r>
              <a:rPr lang="ru-RU" sz="8000" b="1" dirty="0" smtClean="0">
                <a:solidFill>
                  <a:srgbClr val="002060"/>
                </a:solidFill>
              </a:rPr>
              <a:t>Расширение представлений детей о свойствах и качествах воды через опыты и эксперименты.</a:t>
            </a:r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endParaRPr lang="ru-RU" sz="8000" b="1" dirty="0" smtClean="0">
              <a:solidFill>
                <a:srgbClr val="002060"/>
              </a:solidFill>
            </a:endParaRPr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8000" b="1" dirty="0" smtClean="0">
                <a:solidFill>
                  <a:srgbClr val="002060"/>
                </a:solidFill>
              </a:rPr>
              <a:t> Расширение представлений детей о значении воды в жизни человека и природы.</a:t>
            </a:r>
          </a:p>
          <a:p>
            <a:pPr>
              <a:buClr>
                <a:srgbClr val="002060"/>
              </a:buClr>
              <a:buNone/>
            </a:pPr>
            <a:endParaRPr lang="ru-RU" sz="8000" b="1" dirty="0" smtClean="0">
              <a:solidFill>
                <a:srgbClr val="002060"/>
              </a:solidFill>
            </a:endParaRPr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8000" b="1" dirty="0" smtClean="0">
                <a:solidFill>
                  <a:srgbClr val="002060"/>
                </a:solidFill>
              </a:rPr>
              <a:t> Развитие познавательного интереса и связной речи детей.</a:t>
            </a:r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endParaRPr lang="ru-RU" sz="8000" b="1" dirty="0" smtClean="0">
              <a:solidFill>
                <a:srgbClr val="002060"/>
              </a:solidFill>
            </a:endParaRPr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8000" b="1" dirty="0" smtClean="0">
                <a:solidFill>
                  <a:srgbClr val="002060"/>
                </a:solidFill>
              </a:rPr>
              <a:t> Воспитание бережного, заботливого отношения к воде и природе.</a:t>
            </a:r>
          </a:p>
          <a:p>
            <a:pPr>
              <a:buClr>
                <a:srgbClr val="002060"/>
              </a:buClr>
            </a:pPr>
            <a:endParaRPr lang="ru-RU" sz="5000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5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186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2088232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Тип проекта: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+mn-lt"/>
              </a:rPr>
              <a:t>познавательно-исследовательский</a:t>
            </a: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.</a:t>
            </a:r>
            <a:r>
              <a:rPr lang="ru-RU" sz="5400" b="1" dirty="0" smtClean="0">
                <a:solidFill>
                  <a:srgbClr val="002060"/>
                </a:solidFill>
              </a:rPr>
              <a:t/>
            </a:r>
            <a:br>
              <a:rPr lang="ru-RU" sz="5400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686800" cy="4551784"/>
          </a:xfrm>
        </p:spPr>
        <p:txBody>
          <a:bodyPr>
            <a:normAutofit/>
          </a:bodyPr>
          <a:lstStyle/>
          <a:p>
            <a:pPr>
              <a:buClr>
                <a:srgbClr val="7030A0"/>
              </a:buClr>
            </a:pPr>
            <a:r>
              <a:rPr lang="ru-RU" sz="2400" u="sng" dirty="0" smtClean="0">
                <a:solidFill>
                  <a:srgbClr val="002060"/>
                </a:solidFill>
              </a:rPr>
              <a:t>Тема проекта:</a:t>
            </a:r>
            <a:r>
              <a:rPr lang="ru-RU" sz="2400" dirty="0" smtClean="0">
                <a:solidFill>
                  <a:srgbClr val="002060"/>
                </a:solidFill>
              </a:rPr>
              <a:t>«Чудесница вода » </a:t>
            </a:r>
          </a:p>
          <a:p>
            <a:pPr>
              <a:buClr>
                <a:srgbClr val="7030A0"/>
              </a:buClr>
            </a:pPr>
            <a:r>
              <a:rPr lang="ru-RU" sz="2400" u="sng" dirty="0" smtClean="0">
                <a:solidFill>
                  <a:srgbClr val="002060"/>
                </a:solidFill>
              </a:rPr>
              <a:t>Продолжительность проекта: </a:t>
            </a:r>
            <a:r>
              <a:rPr lang="ru-RU" sz="2400" dirty="0" smtClean="0">
                <a:solidFill>
                  <a:srgbClr val="002060"/>
                </a:solidFill>
              </a:rPr>
              <a:t>краткосрочный(октябрь, ноябрь)</a:t>
            </a:r>
          </a:p>
          <a:p>
            <a:pPr>
              <a:buClr>
                <a:srgbClr val="7030A0"/>
              </a:buClr>
            </a:pPr>
            <a:r>
              <a:rPr lang="ru-RU" sz="2400" u="sng" dirty="0" smtClean="0">
                <a:solidFill>
                  <a:srgbClr val="002060"/>
                </a:solidFill>
              </a:rPr>
              <a:t>Руководитель проекта: </a:t>
            </a:r>
            <a:r>
              <a:rPr lang="ru-RU" sz="2400" dirty="0" smtClean="0">
                <a:solidFill>
                  <a:srgbClr val="002060"/>
                </a:solidFill>
              </a:rPr>
              <a:t>воспитатель высшей квалификационной категории: </a:t>
            </a:r>
          </a:p>
          <a:p>
            <a:pPr>
              <a:buClr>
                <a:srgbClr val="7030A0"/>
              </a:buClr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    Юлдашева </a:t>
            </a:r>
            <a:r>
              <a:rPr lang="ru-RU" sz="2400" dirty="0" err="1" smtClean="0">
                <a:solidFill>
                  <a:srgbClr val="002060"/>
                </a:solidFill>
              </a:rPr>
              <a:t>Зимфира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Санировна</a:t>
            </a:r>
            <a:endParaRPr lang="ru-RU" sz="2400" dirty="0" smtClean="0">
              <a:solidFill>
                <a:srgbClr val="002060"/>
              </a:solidFill>
            </a:endParaRPr>
          </a:p>
          <a:p>
            <a:pPr>
              <a:buClr>
                <a:srgbClr val="7030A0"/>
              </a:buClr>
            </a:pP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u="sng" dirty="0" smtClean="0">
                <a:solidFill>
                  <a:srgbClr val="002060"/>
                </a:solidFill>
              </a:rPr>
              <a:t>Участники проекта: </a:t>
            </a:r>
            <a:r>
              <a:rPr lang="ru-RU" sz="2400" dirty="0" smtClean="0">
                <a:solidFill>
                  <a:srgbClr val="002060"/>
                </a:solidFill>
              </a:rPr>
              <a:t>дети </a:t>
            </a:r>
            <a:r>
              <a:rPr lang="ru-RU" sz="2400" dirty="0" smtClean="0">
                <a:solidFill>
                  <a:srgbClr val="002060"/>
                </a:solidFill>
              </a:rPr>
              <a:t>подготовительной </a:t>
            </a:r>
            <a:r>
              <a:rPr lang="ru-RU" sz="2400" dirty="0" smtClean="0">
                <a:solidFill>
                  <a:srgbClr val="002060"/>
                </a:solidFill>
              </a:rPr>
              <a:t>группы, родители , воспитатель.</a:t>
            </a:r>
          </a:p>
          <a:p>
            <a:pPr>
              <a:buClr>
                <a:srgbClr val="7030A0"/>
              </a:buClr>
            </a:pPr>
            <a:r>
              <a:rPr lang="ru-RU" sz="2400" u="sng" dirty="0" smtClean="0">
                <a:solidFill>
                  <a:srgbClr val="002060"/>
                </a:solidFill>
              </a:rPr>
              <a:t>Продукт проекта</a:t>
            </a:r>
            <a:r>
              <a:rPr lang="ru-RU" sz="2400" dirty="0" smtClean="0">
                <a:solidFill>
                  <a:srgbClr val="002060"/>
                </a:solidFill>
              </a:rPr>
              <a:t>: Выставка детских рисунков, изготовление папки-передвижки со стихами и загадками, выставка совместных работ детей и родителями.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645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96752"/>
            <a:ext cx="8229600" cy="114300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+mn-lt"/>
              </a:rPr>
              <a:t>Предполагаемый</a:t>
            </a:r>
            <a:br>
              <a:rPr lang="ru-RU" sz="48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4800" b="1" dirty="0" smtClean="0">
                <a:solidFill>
                  <a:srgbClr val="002060"/>
                </a:solidFill>
                <a:latin typeface="+mn-lt"/>
              </a:rPr>
              <a:t>                               результат:</a:t>
            </a:r>
            <a:endParaRPr lang="ru-RU" sz="4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636912"/>
            <a:ext cx="8229600" cy="367240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Дети имеют представления о свойствах и качествах воды, о значении воды в жизни человека и природы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Сформировано  желание заботливо относиться </a:t>
            </a:r>
            <a:r>
              <a:rPr lang="ru-RU" dirty="0">
                <a:solidFill>
                  <a:srgbClr val="002060"/>
                </a:solidFill>
              </a:rPr>
              <a:t>к воде и природе.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Активны в потребности узнать новое, интересное в окружающем мире.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Проблема:</a:t>
            </a:r>
            <a:endParaRPr lang="ru-RU" sz="5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44824"/>
            <a:ext cx="5760640" cy="46085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Утром дети в детском саду наблюдали в окно за дождем.</a:t>
            </a:r>
          </a:p>
          <a:p>
            <a:pPr>
              <a:buNone/>
            </a:pPr>
            <a:r>
              <a:rPr lang="ru-RU" dirty="0" smtClean="0"/>
              <a:t>И Зарина спросила у воспитателя:«Из чего состоит дождик?» </a:t>
            </a:r>
          </a:p>
          <a:p>
            <a:pPr>
              <a:buNone/>
            </a:pPr>
            <a:r>
              <a:rPr lang="ru-RU" dirty="0" smtClean="0"/>
              <a:t>Воспитатель ответил: « Что дождик- это вода»</a:t>
            </a:r>
          </a:p>
          <a:p>
            <a:pPr>
              <a:buNone/>
            </a:pPr>
            <a:r>
              <a:rPr lang="ru-RU" dirty="0" smtClean="0"/>
              <a:t>«А вода какая на вкус и цвет?» спросил Артур?</a:t>
            </a:r>
          </a:p>
        </p:txBody>
      </p:sp>
      <p:sp>
        <p:nvSpPr>
          <p:cNvPr id="3076" name="AutoShape 4" descr="IMG-20220213-WA015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IMG-20220213-WA015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 descr="C:\Users\Admin\Pictures\IMG-20220213-WA01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1071546"/>
            <a:ext cx="2714644" cy="5214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1061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707088" cy="139903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/>
            </a:r>
            <a:br>
              <a:rPr lang="ru-RU" sz="2400" b="1" dirty="0" smtClean="0">
                <a:solidFill>
                  <a:schemeClr val="accent1"/>
                </a:solidFill>
              </a:rPr>
            </a:b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548680"/>
            <a:ext cx="7200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Модель трех вопросов</a:t>
            </a:r>
            <a:endParaRPr lang="ru-RU" sz="4400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6" name="Содержимое 4"/>
          <p:cNvGraphicFramePr>
            <a:graphicFrameLocks noGrp="1"/>
          </p:cNvGraphicFramePr>
          <p:nvPr>
            <p:ph idx="1"/>
          </p:nvPr>
        </p:nvGraphicFramePr>
        <p:xfrm>
          <a:off x="179512" y="1700808"/>
          <a:ext cx="8784976" cy="408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4683"/>
                <a:gridCol w="2849973"/>
                <a:gridCol w="2880320"/>
              </a:tblGrid>
              <a:tr h="419151">
                <a:tc>
                  <a:txBody>
                    <a:bodyPr/>
                    <a:lstStyle/>
                    <a:p>
                      <a:r>
                        <a:rPr kumimoji="0" lang="ru-RU" sz="24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Что мы знаем</a:t>
                      </a:r>
                      <a:endParaRPr lang="ru-RU" sz="2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4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Что хотим узнать</a:t>
                      </a:r>
                      <a:endParaRPr lang="ru-RU" sz="2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4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Где можем узнать</a:t>
                      </a:r>
                      <a:endParaRPr lang="ru-RU" sz="2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12015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Вода может замерзнуть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Итяшева</a:t>
                      </a: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Регина</a:t>
                      </a:r>
                      <a:endParaRPr lang="ru-RU" sz="20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«Какая  вода  на </a:t>
                      </a:r>
                      <a:r>
                        <a:rPr lang="ru-RU" sz="20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вкус и  цвет?»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Спросить у мамы</a:t>
                      </a:r>
                      <a:r>
                        <a:rPr lang="ru-RU" sz="20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и папы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9221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В воде плавают рыбы</a:t>
                      </a:r>
                    </a:p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Садыков</a:t>
                      </a:r>
                      <a:r>
                        <a:rPr lang="ru-RU" sz="20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Артур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«От куда берется</a:t>
                      </a:r>
                      <a:r>
                        <a:rPr lang="ru-RU" sz="20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вода?»</a:t>
                      </a:r>
                      <a:endParaRPr lang="ru-RU" sz="20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Спросить у воспитателя</a:t>
                      </a:r>
                    </a:p>
                    <a:p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2015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Вода нужна чтобы умываться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Аиткулова</a:t>
                      </a:r>
                      <a:r>
                        <a:rPr lang="ru-RU" sz="20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Диана</a:t>
                      </a:r>
                      <a:endParaRPr lang="ru-RU" sz="20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«Кому</a:t>
                      </a:r>
                      <a:r>
                        <a:rPr lang="ru-RU" sz="20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нужна вода?»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Прочитать в книге</a:t>
                      </a:r>
                    </a:p>
                    <a:p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6041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496944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+mn-lt"/>
              </a:rPr>
              <a:t>Этапы проекта: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44824"/>
            <a:ext cx="8568952" cy="4389120"/>
          </a:xfrm>
        </p:spPr>
        <p:txBody>
          <a:bodyPr/>
          <a:lstStyle/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Первый этап-   подготовительный</a:t>
            </a:r>
          </a:p>
          <a:p>
            <a:pPr>
              <a:buClr>
                <a:srgbClr val="7030A0"/>
              </a:buClr>
            </a:pPr>
            <a:r>
              <a:rPr lang="ru-RU" b="1" dirty="0">
                <a:solidFill>
                  <a:srgbClr val="002060"/>
                </a:solidFill>
              </a:rPr>
              <a:t>Постановка цели и задач;</a:t>
            </a:r>
          </a:p>
          <a:p>
            <a:pPr>
              <a:buClr>
                <a:srgbClr val="7030A0"/>
              </a:buClr>
            </a:pPr>
            <a:r>
              <a:rPr lang="ru-RU" b="1" dirty="0">
                <a:solidFill>
                  <a:srgbClr val="002060"/>
                </a:solidFill>
              </a:rPr>
              <a:t>Модель трех вопросов</a:t>
            </a:r>
          </a:p>
          <a:p>
            <a:pPr>
              <a:buClr>
                <a:srgbClr val="7030A0"/>
              </a:buClr>
            </a:pPr>
            <a:r>
              <a:rPr lang="ru-RU" b="1" dirty="0">
                <a:solidFill>
                  <a:srgbClr val="002060"/>
                </a:solidFill>
              </a:rPr>
              <a:t>Планирование реализации проекта;</a:t>
            </a:r>
          </a:p>
          <a:p>
            <a:pPr>
              <a:buClr>
                <a:srgbClr val="7030A0"/>
              </a:buClr>
            </a:pPr>
            <a:r>
              <a:rPr lang="ru-RU" b="1" dirty="0" smtClean="0">
                <a:solidFill>
                  <a:srgbClr val="002060"/>
                </a:solidFill>
              </a:rPr>
              <a:t>Создание всех необходимых условий для реализации проекта;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4401918"/>
            <a:ext cx="2857488" cy="23132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8109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+mn-lt"/>
              </a:rPr>
              <a:t>Второй этап- основной</a:t>
            </a:r>
            <a:endParaRPr lang="ru-RU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72816"/>
            <a:ext cx="6480720" cy="438912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Наблюдение  на прогулке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Игровая деятельность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Беседы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Игры, эксперименты в режимном моменте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Чтение художественной литературы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Свободная художественная деятельность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Работа с родителями.</a:t>
            </a:r>
          </a:p>
          <a:p>
            <a:endParaRPr lang="ru-RU" dirty="0"/>
          </a:p>
        </p:txBody>
      </p:sp>
      <p:pic>
        <p:nvPicPr>
          <p:cNvPr id="3074" name="Picture 2" descr="C:\Users\Люба\Desktop\A0F4710DBEADE085FBCDA2FC2914C5DCBBBB3C0F8941E0BECBEB8722925D51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3573016"/>
            <a:ext cx="2304256" cy="3037538"/>
          </a:xfrm>
          <a:prstGeom prst="rect">
            <a:avLst/>
          </a:prstGeom>
          <a:noFill/>
        </p:spPr>
      </p:pic>
      <p:pic>
        <p:nvPicPr>
          <p:cNvPr id="1026" name="Picture 2" descr="C:\Users\Admin\Downloads\IMG_20231227_1138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81696" y="1142984"/>
            <a:ext cx="3048021" cy="22860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0590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1672</TotalTime>
  <Words>519</Words>
  <Application>Microsoft Office PowerPoint</Application>
  <PresentationFormat>Экран (4:3)</PresentationFormat>
  <Paragraphs>87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                Муниципальное автономное дошкольное образовательное учреждение детский сад «Солнышко» с. Юмагузино муниципального района Кугарчинский район Республики Башкортостан </vt:lpstr>
      <vt:lpstr>Актуальность</vt:lpstr>
      <vt:lpstr>  Паспорт проекта</vt:lpstr>
      <vt:lpstr>Тип проекта: познавательно-исследовательский. </vt:lpstr>
      <vt:lpstr>Предполагаемый                                результат:</vt:lpstr>
      <vt:lpstr>Проблема:</vt:lpstr>
      <vt:lpstr> </vt:lpstr>
      <vt:lpstr>Этапы проекта: </vt:lpstr>
      <vt:lpstr>Второй этап- основной</vt:lpstr>
      <vt:lpstr>Знакомимся  со свойствами воды</vt:lpstr>
      <vt:lpstr> Беседа с детьми  «Кому нужна вода?»</vt:lpstr>
      <vt:lpstr>Художественное творчество </vt:lpstr>
      <vt:lpstr>Третий этап- Заключительный         Презентация продуктов проекта</vt:lpstr>
      <vt:lpstr>                         Стенгазеты  на тему :  «Кому нужна вода?», «Вода-это жизнь!»  и оформление  игровой зоны «Дождик кап-кап!!!»                                            с участием родителей</vt:lpstr>
      <vt:lpstr>Рефлексия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д/с "Солнышко" ср.гр. "Буратино" с.Юмагузино Проектная деятельность "Чудесница-вода"</dc:title>
  <dc:creator>Юлдашева З.С.</dc:creator>
  <cp:lastModifiedBy>Admin</cp:lastModifiedBy>
  <cp:revision>169</cp:revision>
  <dcterms:created xsi:type="dcterms:W3CDTF">2017-10-09T16:34:42Z</dcterms:created>
  <dcterms:modified xsi:type="dcterms:W3CDTF">2024-01-21T10:38:28Z</dcterms:modified>
</cp:coreProperties>
</file>